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71" r:id="rId2"/>
    <p:sldId id="373" r:id="rId3"/>
    <p:sldId id="334" r:id="rId4"/>
    <p:sldId id="371" r:id="rId5"/>
    <p:sldId id="377" r:id="rId6"/>
    <p:sldId id="398" r:id="rId7"/>
    <p:sldId id="397" r:id="rId8"/>
    <p:sldId id="38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66CC"/>
    <a:srgbClr val="663300"/>
    <a:srgbClr val="008000"/>
    <a:srgbClr val="FF99FF"/>
    <a:srgbClr val="CC9900"/>
    <a:srgbClr val="33CCFF"/>
    <a:srgbClr val="99FF99"/>
    <a:srgbClr val="B7E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79877" autoAdjust="0"/>
  </p:normalViewPr>
  <p:slideViewPr>
    <p:cSldViewPr snapToGrid="0">
      <p:cViewPr varScale="1">
        <p:scale>
          <a:sx n="108" d="100"/>
          <a:sy n="108" d="100"/>
        </p:scale>
        <p:origin x="20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5" tIns="46573" rIns="93145" bIns="46573"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45" tIns="46573" rIns="93145" bIns="46573" rtlCol="0"/>
          <a:lstStyle>
            <a:lvl1pPr algn="r">
              <a:defRPr sz="1300"/>
            </a:lvl1pPr>
          </a:lstStyle>
          <a:p>
            <a:fld id="{B4209202-30EE-4395-BF24-938CD6FF375F}" type="datetimeFigureOut">
              <a:rPr lang="en-US" smtClean="0"/>
              <a:pPr/>
              <a:t>7/10/2017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5" tIns="46573" rIns="93145" bIns="465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45" tIns="46573" rIns="93145" bIns="46573"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5" tIns="46573" rIns="93145" bIns="46573" rtlCol="0" anchor="b"/>
          <a:lstStyle>
            <a:lvl1pPr algn="r">
              <a:defRPr sz="1300"/>
            </a:lvl1pPr>
          </a:lstStyle>
          <a:p>
            <a:fld id="{99706C91-6FB8-4BC3-8796-7F33A0BCF3DE}" type="slidenum">
              <a:rPr lang="en-US" smtClean="0"/>
              <a:pPr/>
              <a:t>‹#›</a:t>
            </a:fld>
            <a:endParaRPr lang="en-US" dirty="0"/>
          </a:p>
        </p:txBody>
      </p:sp>
    </p:spTree>
    <p:extLst>
      <p:ext uri="{BB962C8B-B14F-4D97-AF65-F5344CB8AC3E}">
        <p14:creationId xmlns:p14="http://schemas.microsoft.com/office/powerpoint/2010/main" val="298900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3B3F915-A602-4DDD-97F5-4AC50803383B}" type="slidenum">
              <a:rPr lang="en-US" smtClean="0"/>
              <a:pPr>
                <a:defRPr/>
              </a:pPr>
              <a:t>1</a:t>
            </a:fld>
            <a:endParaRPr lang="en-US" dirty="0"/>
          </a:p>
        </p:txBody>
      </p:sp>
    </p:spTree>
    <p:extLst>
      <p:ext uri="{BB962C8B-B14F-4D97-AF65-F5344CB8AC3E}">
        <p14:creationId xmlns:p14="http://schemas.microsoft.com/office/powerpoint/2010/main" val="10870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 will give a brief update on the regional</a:t>
            </a:r>
            <a:r>
              <a:rPr lang="en-US" baseline="0" dirty="0"/>
              <a:t> water supply plan schedule, the contract and work with the Bureau of Economic and Business Research, the Central Florida Water Initiative website, the methodology for agricultural water demand projections and the Regional Water Supply Plan Team’s next steps. These items presented today are all for informational purposes.      </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2</a:t>
            </a:fld>
            <a:endParaRPr lang="en-US" dirty="0"/>
          </a:p>
        </p:txBody>
      </p:sp>
    </p:spTree>
    <p:extLst>
      <p:ext uri="{BB962C8B-B14F-4D97-AF65-F5344CB8AC3E}">
        <p14:creationId xmlns:p14="http://schemas.microsoft.com/office/powerpoint/2010/main" val="137677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currently on track with</a:t>
            </a:r>
            <a:r>
              <a:rPr lang="en-US" baseline="0" dirty="0"/>
              <a:t> our schedule to have the East Central Florida Transient Extended Groundwater Flow Model and water demand projections completed by the end of this year. The Regional Water Supply Plan team is working with the Communications Team to set-up a workshop in November or December of this year to go over the water demand projections and methodologies employed. We have recently deployed a reclaimed water </a:t>
            </a:r>
            <a:r>
              <a:rPr lang="en-US" baseline="0" dirty="0" err="1"/>
              <a:t>subteam</a:t>
            </a:r>
            <a:r>
              <a:rPr lang="en-US" baseline="0" dirty="0"/>
              <a:t> to update those flow projections and potential projects. We anticipate an initial draft of the 2020 plan in early 2019, followed by workshops and additional public outreach.    </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3</a:t>
            </a:fld>
            <a:endParaRPr lang="en-US" dirty="0"/>
          </a:p>
        </p:txBody>
      </p:sp>
    </p:spTree>
    <p:extLst>
      <p:ext uri="{BB962C8B-B14F-4D97-AF65-F5344CB8AC3E}">
        <p14:creationId xmlns:p14="http://schemas.microsoft.com/office/powerpoint/2010/main" val="2327688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you may recall, in July 2016, the Steering Committee approved all of the projection methods with the exception of agriculture. Part of this was the approval to contract with the </a:t>
            </a:r>
            <a:r>
              <a:rPr lang="en-US" dirty="0"/>
              <a:t>Bureau of Economic</a:t>
            </a:r>
            <a:r>
              <a:rPr lang="en-US" baseline="0" dirty="0"/>
              <a:t> and Business Research to develop parcel level population projections for the Central Florida Water Initiative Regional Water Supply Planning Area. BEBR publishes yearly estimates and projections of population at the county level, which the districts must consider in water supply planning via F.S. The contract, which was executed in March of 2017 has a duration of seven months, allows BEBR to refine their county level projections into the level needed for the CFWI RWSP. Our final deliverable is scheduled for this October.  </a:t>
            </a:r>
          </a:p>
          <a:p>
            <a:endParaRPr lang="en-US" baseline="0" dirty="0"/>
          </a:p>
          <a:p>
            <a:r>
              <a:rPr lang="en-US" baseline="0" dirty="0"/>
              <a:t>The cost is $120,000, split evenly between the three districts.</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4</a:t>
            </a:fld>
            <a:endParaRPr lang="en-US" dirty="0"/>
          </a:p>
        </p:txBody>
      </p:sp>
    </p:spTree>
    <p:extLst>
      <p:ext uri="{BB962C8B-B14F-4D97-AF65-F5344CB8AC3E}">
        <p14:creationId xmlns:p14="http://schemas.microsoft.com/office/powerpoint/2010/main" val="221531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our Central</a:t>
            </a:r>
            <a:r>
              <a:rPr lang="en-US" baseline="0" dirty="0"/>
              <a:t> Florida Water Initiative website, we are investigating updating the Basics link and project application link. The hope is to change it to reflect current </a:t>
            </a:r>
            <a:r>
              <a:rPr lang="en-US" dirty="0"/>
              <a:t>Central</a:t>
            </a:r>
            <a:r>
              <a:rPr lang="en-US" baseline="0" dirty="0"/>
              <a:t> Florida Water Initiative news and happenings. This will allow us to better communicate with the public and stakeholders regarding our progress of the 2020 plan and resource evaluations.</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5</a:t>
            </a:fld>
            <a:endParaRPr lang="en-US" dirty="0"/>
          </a:p>
        </p:txBody>
      </p:sp>
    </p:spTree>
    <p:extLst>
      <p:ext uri="{BB962C8B-B14F-4D97-AF65-F5344CB8AC3E}">
        <p14:creationId xmlns:p14="http://schemas.microsoft.com/office/powerpoint/2010/main" val="350234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Section 373 of Florida</a:t>
            </a:r>
            <a:r>
              <a:rPr lang="en-US" baseline="0" dirty="0"/>
              <a:t> Statutes requires that in water supply planning, the districts shall consider water supply demands provided by the Florida Department of Agriculture and Consumer Services. The Florida Department of Agriculture and Consumer Services’ product, known as the Florida Statewide Agricultural Irrigation Demand was provided on June 30</a:t>
            </a:r>
            <a:r>
              <a:rPr lang="en-US" baseline="30000" dirty="0"/>
              <a:t>th</a:t>
            </a:r>
            <a:r>
              <a:rPr lang="en-US" baseline="0" dirty="0"/>
              <a:t>. This fourth version contains acreage and water demand projections through 2040. The RWSP Team will use the projections from the FSAID IV deliverable for the CFWI planning area. One variation, in water supply planning, the districts are required to incorporate information from any approved sector plans. In 2014, the North Ranch Sector Plan for Deseret in Osceola County was approved. Unfortunately, version 4 of the Florida Statewide Agricultural Irrigation Demand did not incorporate the agricultural water demand projections from the approved sector plan. There will be a variation from FSAID IV in Osceola County to account for the sector plan demands. Deseret is continuing to Collaboratively with FDACS and Balmoral to incorporate the sector plan demands into future versions of the FSAID. Of note, any variation, per statue, requires the districts to explain the deviation and present the Florida Department of Agriculture and Consumer Services’ projections along with the adjusted data in the RWSP. For groundwater modeling needs, these annual water demand projections will be translated using AFSIRS to create the monthly time series required for modeling. A write-up will be included in the RWSP to explain the differences between planning demands and permitted quantities for agriculture. </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6</a:t>
            </a:fld>
            <a:endParaRPr lang="en-US" dirty="0"/>
          </a:p>
        </p:txBody>
      </p:sp>
    </p:spTree>
    <p:extLst>
      <p:ext uri="{BB962C8B-B14F-4D97-AF65-F5344CB8AC3E}">
        <p14:creationId xmlns:p14="http://schemas.microsoft.com/office/powerpoint/2010/main" val="3343337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forward, the RWSP team is working to finalize the</a:t>
            </a:r>
            <a:r>
              <a:rPr lang="en-US" baseline="0" dirty="0"/>
              <a:t> water demand projections in the Central Florida Water Initiative Regional Water Supply Planning Area. We are in the process of determining the water demand projections outside the Central Florida Water Initiative Regional Water Supply Planning Area, but within the East Central Florida Transient Extended Groundwater Flow Model boundary. As mentioned previously, outreach and workshops are being planned for late November or early December to provide an overview of the water demands and projection methodologies, as well as to garner stakeholder input and buy-in. We will be forming a </a:t>
            </a:r>
            <a:r>
              <a:rPr lang="en-US" baseline="0" dirty="0" err="1"/>
              <a:t>subteam</a:t>
            </a:r>
            <a:r>
              <a:rPr lang="en-US" baseline="0" dirty="0"/>
              <a:t> to update the alternative water supply and water resource development projects for the 2020 CFWI RWSP, including the projects listed in the North Ranch Sector Plan. Also, on our upcoming agenda is to create a draft outline for the 2020 CFWI RWSP and draft some of the initial chapters.</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7</a:t>
            </a:fld>
            <a:endParaRPr lang="en-US" dirty="0"/>
          </a:p>
        </p:txBody>
      </p:sp>
    </p:spTree>
    <p:extLst>
      <p:ext uri="{BB962C8B-B14F-4D97-AF65-F5344CB8AC3E}">
        <p14:creationId xmlns:p14="http://schemas.microsoft.com/office/powerpoint/2010/main" val="185711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my update on the Regional Water Supply Plan Team’s progress. I would be happy to answer any questions</a:t>
            </a:r>
            <a:r>
              <a:rPr lang="en-US" baseline="0" dirty="0"/>
              <a:t> that you may have. </a:t>
            </a:r>
            <a:endParaRPr lang="en-US" dirty="0"/>
          </a:p>
        </p:txBody>
      </p:sp>
      <p:sp>
        <p:nvSpPr>
          <p:cNvPr id="4" name="Slide Number Placeholder 3"/>
          <p:cNvSpPr>
            <a:spLocks noGrp="1"/>
          </p:cNvSpPr>
          <p:nvPr>
            <p:ph type="sldNum" sz="quarter" idx="10"/>
          </p:nvPr>
        </p:nvSpPr>
        <p:spPr/>
        <p:txBody>
          <a:bodyPr/>
          <a:lstStyle/>
          <a:p>
            <a:fld id="{99706C91-6FB8-4BC3-8796-7F33A0BCF3DE}" type="slidenum">
              <a:rPr lang="en-US" smtClean="0"/>
              <a:pPr/>
              <a:t>8</a:t>
            </a:fld>
            <a:endParaRPr lang="en-US" dirty="0"/>
          </a:p>
        </p:txBody>
      </p:sp>
    </p:spTree>
    <p:extLst>
      <p:ext uri="{BB962C8B-B14F-4D97-AF65-F5344CB8AC3E}">
        <p14:creationId xmlns:p14="http://schemas.microsoft.com/office/powerpoint/2010/main" val="1516556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45AB09FF-E39C-476F-BFB6-FE0282D279FA}"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4573" y="609600"/>
            <a:ext cx="830671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a:lvl1pPr>
          </a:lstStyle>
          <a:p>
            <a:endParaRPr lang="en-US" dirty="0"/>
          </a:p>
        </p:txBody>
      </p:sp>
      <p:sp>
        <p:nvSpPr>
          <p:cNvPr id="1030" name="Rectangle 6"/>
          <p:cNvSpPr>
            <a:spLocks noGrp="1" noChangeArrowheads="1"/>
          </p:cNvSpPr>
          <p:nvPr>
            <p:ph type="sldNum" sz="quarter" idx="4"/>
          </p:nvPr>
        </p:nvSpPr>
        <p:spPr bwMode="auto">
          <a:xfrm>
            <a:off x="6096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FFFF00"/>
                </a:solidFill>
              </a:defRPr>
            </a:lvl1pPr>
          </a:lstStyle>
          <a:p>
            <a:fld id="{45AB09FF-E39C-476F-BFB6-FE0282D279FA}" type="slidenum">
              <a:rPr lang="en-US" smtClean="0"/>
              <a:pPr/>
              <a:t>‹#›</a:t>
            </a:fld>
            <a:endParaRPr lang="en-US" dirty="0"/>
          </a:p>
        </p:txBody>
      </p:sp>
      <p:sp>
        <p:nvSpPr>
          <p:cNvPr id="3" name="TextBox 2"/>
          <p:cNvSpPr txBox="1"/>
          <p:nvPr/>
        </p:nvSpPr>
        <p:spPr>
          <a:xfrm>
            <a:off x="0" y="0"/>
            <a:ext cx="9144000" cy="307777"/>
          </a:xfrm>
          <a:prstGeom prst="rect">
            <a:avLst/>
          </a:prstGeom>
          <a:solidFill>
            <a:schemeClr val="tx1"/>
          </a:solidFill>
        </p:spPr>
        <p:txBody>
          <a:bodyPr wrap="square" rtlCol="0">
            <a:spAutoFit/>
          </a:bodyPr>
          <a:lstStyle/>
          <a:p>
            <a:pPr algn="ctr">
              <a:buNone/>
            </a:pPr>
            <a:r>
              <a:rPr lang="en-US" sz="1400" b="0" i="0" dirty="0">
                <a:solidFill>
                  <a:schemeClr val="bg1"/>
                </a:solidFill>
                <a:latin typeface="Tahoma" pitchFamily="34" charset="0"/>
                <a:cs typeface="Tahoma" pitchFamily="34" charset="0"/>
              </a:rPr>
              <a:t>CENTRAL  FLORIDA  COORDINATION  AREA</a:t>
            </a:r>
          </a:p>
        </p:txBody>
      </p:sp>
      <p:sp>
        <p:nvSpPr>
          <p:cNvPr id="7" name="TextBox 6"/>
          <p:cNvSpPr txBox="1"/>
          <p:nvPr/>
        </p:nvSpPr>
        <p:spPr>
          <a:xfrm>
            <a:off x="0" y="0"/>
            <a:ext cx="9144000" cy="338554"/>
          </a:xfrm>
          <a:prstGeom prst="rect">
            <a:avLst/>
          </a:prstGeom>
          <a:solidFill>
            <a:schemeClr val="tx1"/>
          </a:solidFill>
        </p:spPr>
        <p:txBody>
          <a:bodyPr wrap="square" rtlCol="0">
            <a:spAutoFit/>
          </a:bodyPr>
          <a:lstStyle/>
          <a:p>
            <a:pPr algn="ctr">
              <a:buNone/>
            </a:pPr>
            <a:r>
              <a:rPr lang="en-US" sz="1600" b="1" i="0" dirty="0">
                <a:solidFill>
                  <a:schemeClr val="bg1"/>
                </a:solidFill>
                <a:latin typeface="Verdana" pitchFamily="34" charset="0"/>
                <a:cs typeface="Vrinda" pitchFamily="2" charset="0"/>
              </a:rPr>
              <a:t>Central Florida Water</a:t>
            </a:r>
            <a:r>
              <a:rPr lang="en-US" sz="1600" b="1" i="0" baseline="0" dirty="0">
                <a:solidFill>
                  <a:schemeClr val="bg1"/>
                </a:solidFill>
                <a:latin typeface="Verdana" pitchFamily="34" charset="0"/>
                <a:cs typeface="Vrinda" pitchFamily="2" charset="0"/>
              </a:rPr>
              <a:t> Initiative</a:t>
            </a:r>
            <a:endParaRPr lang="en-US" sz="1600" b="1" i="0" dirty="0">
              <a:solidFill>
                <a:schemeClr val="bg1"/>
              </a:solidFill>
              <a:latin typeface="Verdana" pitchFamily="34" charset="0"/>
              <a:cs typeface="Vrinda" pitchFamily="2"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1" fontAlgn="base" hangingPunct="1">
        <a:spcBef>
          <a:spcPct val="0"/>
        </a:spcBef>
        <a:spcAft>
          <a:spcPct val="0"/>
        </a:spcAft>
        <a:defRPr sz="4000" b="1">
          <a:solidFill>
            <a:schemeClr val="tx2"/>
          </a:solidFill>
          <a:latin typeface="Verdana" pitchFamily="34" charset="0"/>
          <a:ea typeface="+mj-ea"/>
          <a:cs typeface="Arial" pitchFamily="34" charset="0"/>
        </a:defRPr>
      </a:lvl1pPr>
      <a:lvl2pPr algn="ctr" rtl="0" eaLnBrk="1" fontAlgn="base" hangingPunct="1">
        <a:spcBef>
          <a:spcPct val="0"/>
        </a:spcBef>
        <a:spcAft>
          <a:spcPct val="0"/>
        </a:spcAft>
        <a:defRPr sz="4400">
          <a:solidFill>
            <a:schemeClr val="tx2"/>
          </a:solidFill>
          <a:latin typeface="Times" pitchFamily="18" charset="0"/>
        </a:defRPr>
      </a:lvl2pPr>
      <a:lvl3pPr algn="ctr" rtl="0" eaLnBrk="1" fontAlgn="base" hangingPunct="1">
        <a:spcBef>
          <a:spcPct val="0"/>
        </a:spcBef>
        <a:spcAft>
          <a:spcPct val="0"/>
        </a:spcAft>
        <a:defRPr sz="4400">
          <a:solidFill>
            <a:schemeClr val="tx2"/>
          </a:solidFill>
          <a:latin typeface="Times" pitchFamily="18" charset="0"/>
        </a:defRPr>
      </a:lvl3pPr>
      <a:lvl4pPr algn="ctr" rtl="0" eaLnBrk="1" fontAlgn="base" hangingPunct="1">
        <a:spcBef>
          <a:spcPct val="0"/>
        </a:spcBef>
        <a:spcAft>
          <a:spcPct val="0"/>
        </a:spcAft>
        <a:defRPr sz="4400">
          <a:solidFill>
            <a:schemeClr val="tx2"/>
          </a:solidFill>
          <a:latin typeface="Times" pitchFamily="18" charset="0"/>
        </a:defRPr>
      </a:lvl4pPr>
      <a:lvl5pPr algn="ctr" rtl="0" eaLnBrk="1" fontAlgn="base" hangingPunct="1">
        <a:spcBef>
          <a:spcPct val="0"/>
        </a:spcBef>
        <a:spcAft>
          <a:spcPct val="0"/>
        </a:spcAft>
        <a:defRPr sz="4400">
          <a:solidFill>
            <a:schemeClr val="tx2"/>
          </a:solidFill>
          <a:latin typeface="Times" pitchFamily="18" charset="0"/>
        </a:defRPr>
      </a:lvl5pPr>
      <a:lvl6pPr marL="457200" algn="ctr" rtl="0" eaLnBrk="1" fontAlgn="base" hangingPunct="1">
        <a:spcBef>
          <a:spcPct val="0"/>
        </a:spcBef>
        <a:spcAft>
          <a:spcPct val="0"/>
        </a:spcAft>
        <a:defRPr sz="4400">
          <a:solidFill>
            <a:schemeClr val="tx2"/>
          </a:solidFill>
          <a:latin typeface="Times" pitchFamily="18" charset="0"/>
        </a:defRPr>
      </a:lvl6pPr>
      <a:lvl7pPr marL="914400" algn="ctr" rtl="0" eaLnBrk="1" fontAlgn="base" hangingPunct="1">
        <a:spcBef>
          <a:spcPct val="0"/>
        </a:spcBef>
        <a:spcAft>
          <a:spcPct val="0"/>
        </a:spcAft>
        <a:defRPr sz="4400">
          <a:solidFill>
            <a:schemeClr val="tx2"/>
          </a:solidFill>
          <a:latin typeface="Times" pitchFamily="18" charset="0"/>
        </a:defRPr>
      </a:lvl7pPr>
      <a:lvl8pPr marL="1371600" algn="ctr" rtl="0" eaLnBrk="1" fontAlgn="base" hangingPunct="1">
        <a:spcBef>
          <a:spcPct val="0"/>
        </a:spcBef>
        <a:spcAft>
          <a:spcPct val="0"/>
        </a:spcAft>
        <a:defRPr sz="4400">
          <a:solidFill>
            <a:schemeClr val="tx2"/>
          </a:solidFill>
          <a:latin typeface="Times" pitchFamily="18" charset="0"/>
        </a:defRPr>
      </a:lvl8pPr>
      <a:lvl9pPr marL="1828800" algn="ctr" rtl="0" eaLnBrk="1" fontAlgn="base" hangingPunct="1">
        <a:spcBef>
          <a:spcPct val="0"/>
        </a:spcBef>
        <a:spcAft>
          <a:spcPct val="0"/>
        </a:spcAft>
        <a:defRPr sz="4400">
          <a:solidFill>
            <a:schemeClr val="tx2"/>
          </a:solidFill>
          <a:latin typeface="Times" pitchFamily="18" charset="0"/>
        </a:defRPr>
      </a:lvl9pPr>
    </p:titleStyle>
    <p:bodyStyle>
      <a:lvl1pPr marL="342900" indent="-342900" algn="l" rtl="0" eaLnBrk="1" fontAlgn="base" hangingPunct="1">
        <a:spcBef>
          <a:spcPct val="20000"/>
        </a:spcBef>
        <a:spcAft>
          <a:spcPct val="0"/>
        </a:spcAft>
        <a:buSzPct val="80000"/>
        <a:buFont typeface="Wingdings" pitchFamily="2" charset="2"/>
        <a:buChar char="n"/>
        <a:defRPr sz="3200">
          <a:solidFill>
            <a:schemeClr val="tx1"/>
          </a:solidFill>
          <a:latin typeface="Verdana"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a:solidFill>
            <a:schemeClr val="tx1"/>
          </a:solidFill>
          <a:latin typeface="Verdana" pitchFamily="34" charset="0"/>
          <a:cs typeface="Arial" pitchFamily="34" charset="0"/>
        </a:defRPr>
      </a:lvl2pPr>
      <a:lvl3pPr marL="1143000" indent="-228600" algn="l" rtl="0" eaLnBrk="1" fontAlgn="base" hangingPunct="1">
        <a:spcBef>
          <a:spcPct val="20000"/>
        </a:spcBef>
        <a:spcAft>
          <a:spcPct val="0"/>
        </a:spcAft>
        <a:buSzPct val="120000"/>
        <a:buChar char="•"/>
        <a:defRPr sz="2400">
          <a:solidFill>
            <a:schemeClr val="tx1"/>
          </a:solidFill>
          <a:latin typeface="Verdana" pitchFamily="34" charset="0"/>
          <a:cs typeface="Arial" pitchFamily="34" charset="0"/>
        </a:defRPr>
      </a:lvl3pPr>
      <a:lvl4pPr marL="1600200" indent="-228600" algn="l" rtl="0" eaLnBrk="1" fontAlgn="base" hangingPunct="1">
        <a:spcBef>
          <a:spcPct val="20000"/>
        </a:spcBef>
        <a:spcAft>
          <a:spcPct val="0"/>
        </a:spcAft>
        <a:buChar char="–"/>
        <a:defRPr sz="2000">
          <a:solidFill>
            <a:schemeClr val="tx1"/>
          </a:solidFill>
          <a:latin typeface="Verdana" pitchFamily="34" charset="0"/>
          <a:cs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Verdana" pitchFamily="34" charset="0"/>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bwMode="auto">
          <a:xfrm>
            <a:off x="1297056" y="3288323"/>
            <a:ext cx="6549887" cy="2356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Pct val="80000"/>
              <a:buNone/>
              <a:tabLst/>
              <a:defRPr/>
            </a:pPr>
            <a:r>
              <a:rPr kumimoji="0" lang="en-US" sz="2000" b="1" i="1" u="none" strike="noStrike" kern="0" cap="none" spc="0" normalizeH="0" baseline="0" noProof="0" dirty="0">
                <a:ln>
                  <a:noFill/>
                </a:ln>
                <a:solidFill>
                  <a:schemeClr val="tx1"/>
                </a:solidFill>
                <a:uLnTx/>
                <a:uFillTx/>
                <a:latin typeface="Verdana" pitchFamily="34" charset="0"/>
                <a:cs typeface="Arial" pitchFamily="34" charset="0"/>
              </a:rPr>
              <a:t>Steering Committee</a:t>
            </a:r>
          </a:p>
          <a:p>
            <a:pPr marL="342900" lvl="0" indent="-342900" algn="ctr" fontAlgn="base">
              <a:spcBef>
                <a:spcPct val="20000"/>
              </a:spcBef>
              <a:spcAft>
                <a:spcPct val="0"/>
              </a:spcAft>
              <a:buSzPct val="80000"/>
              <a:defRPr/>
            </a:pPr>
            <a:r>
              <a:rPr lang="en-US" sz="2000" b="1" i="1" kern="0" dirty="0">
                <a:latin typeface="Verdana" pitchFamily="34" charset="0"/>
                <a:cs typeface="Arial" pitchFamily="34" charset="0"/>
              </a:rPr>
              <a:t>July 18, 2017</a:t>
            </a:r>
          </a:p>
          <a:p>
            <a:pPr marL="342900" lvl="0" indent="-342900" algn="ctr" fontAlgn="base">
              <a:spcBef>
                <a:spcPct val="20000"/>
              </a:spcBef>
              <a:spcAft>
                <a:spcPct val="0"/>
              </a:spcAft>
              <a:buSzPct val="80000"/>
              <a:defRPr/>
            </a:pPr>
            <a:endParaRPr lang="en-US" sz="2000" b="1" i="1" kern="0" dirty="0">
              <a:latin typeface="Verdana" pitchFamily="34" charset="0"/>
              <a:cs typeface="Arial" pitchFamily="34" charset="0"/>
            </a:endParaRPr>
          </a:p>
          <a:p>
            <a:pPr marL="342900" lvl="0" indent="-342900" algn="ctr" fontAlgn="base">
              <a:spcBef>
                <a:spcPct val="20000"/>
              </a:spcBef>
              <a:spcAft>
                <a:spcPct val="0"/>
              </a:spcAft>
              <a:buSzPct val="80000"/>
              <a:defRPr/>
            </a:pPr>
            <a:endParaRPr lang="en-US" sz="2000" b="1" i="1" kern="0" dirty="0">
              <a:latin typeface="Verdana" pitchFamily="34" charset="0"/>
              <a:cs typeface="Arial" pitchFamily="34" charset="0"/>
            </a:endParaRPr>
          </a:p>
          <a:p>
            <a:pPr marL="342900" lvl="0" indent="-342900" algn="ctr" fontAlgn="base">
              <a:spcBef>
                <a:spcPct val="20000"/>
              </a:spcBef>
              <a:spcAft>
                <a:spcPct val="0"/>
              </a:spcAft>
              <a:buSzPct val="80000"/>
              <a:defRPr/>
            </a:pPr>
            <a:r>
              <a:rPr kumimoji="0" lang="en-US" sz="2000" b="1" i="1" u="none" strike="noStrike" kern="0" cap="none" spc="0" normalizeH="0" baseline="0" noProof="0" dirty="0">
                <a:ln>
                  <a:noFill/>
                </a:ln>
                <a:solidFill>
                  <a:schemeClr val="tx1"/>
                </a:solidFill>
                <a:uLnTx/>
                <a:uFillTx/>
                <a:latin typeface="Verdana" pitchFamily="34" charset="0"/>
                <a:cs typeface="Arial" pitchFamily="34" charset="0"/>
              </a:rPr>
              <a:t>Tammy Bader, SJRWMD</a:t>
            </a:r>
          </a:p>
          <a:p>
            <a:pPr marL="342900" indent="-342900" algn="ctr" fontAlgn="base">
              <a:spcBef>
                <a:spcPct val="20000"/>
              </a:spcBef>
              <a:spcAft>
                <a:spcPct val="0"/>
              </a:spcAft>
              <a:buSzPct val="80000"/>
              <a:defRPr/>
            </a:pPr>
            <a:r>
              <a:rPr lang="en-US" sz="2000" b="1" i="1" kern="0" dirty="0">
                <a:latin typeface="Verdana" pitchFamily="34" charset="0"/>
                <a:cs typeface="Arial" pitchFamily="34" charset="0"/>
              </a:rPr>
              <a:t>Regional Water Supply Plan Team</a:t>
            </a:r>
          </a:p>
          <a:p>
            <a:pPr marL="342900" lvl="0" indent="-342900" algn="ctr" fontAlgn="base">
              <a:spcBef>
                <a:spcPct val="20000"/>
              </a:spcBef>
              <a:spcAft>
                <a:spcPct val="0"/>
              </a:spcAft>
              <a:buSzPct val="80000"/>
              <a:defRPr/>
            </a:pPr>
            <a:endParaRPr kumimoji="0" lang="en-US" sz="2000" b="1" i="1" u="none" strike="noStrike" kern="0" cap="none" spc="0" normalizeH="0" baseline="0" noProof="0" dirty="0">
              <a:ln>
                <a:noFill/>
              </a:ln>
              <a:solidFill>
                <a:schemeClr val="tx1"/>
              </a:solidFill>
              <a:uLnTx/>
              <a:uFillTx/>
              <a:latin typeface="Verdana" pitchFamily="34" charset="0"/>
              <a:cs typeface="Arial" pitchFamily="34" charset="0"/>
            </a:endParaRPr>
          </a:p>
        </p:txBody>
      </p:sp>
      <p:sp>
        <p:nvSpPr>
          <p:cNvPr id="6" name="TextBox 5"/>
          <p:cNvSpPr txBox="1"/>
          <p:nvPr/>
        </p:nvSpPr>
        <p:spPr>
          <a:xfrm>
            <a:off x="2800350" y="5956300"/>
            <a:ext cx="3276987" cy="523220"/>
          </a:xfrm>
          <a:prstGeom prst="rect">
            <a:avLst/>
          </a:prstGeom>
          <a:noFill/>
        </p:spPr>
        <p:txBody>
          <a:bodyPr wrap="none" rtlCol="0">
            <a:spAutoFit/>
          </a:bodyPr>
          <a:lstStyle/>
          <a:p>
            <a:pPr algn="ctr">
              <a:buNone/>
            </a:pPr>
            <a:r>
              <a:rPr lang="en-US" dirty="0"/>
              <a:t>www.cfwiwater.com</a:t>
            </a:r>
          </a:p>
        </p:txBody>
      </p:sp>
      <p:sp>
        <p:nvSpPr>
          <p:cNvPr id="7" name="TextBox 6"/>
          <p:cNvSpPr txBox="1"/>
          <p:nvPr/>
        </p:nvSpPr>
        <p:spPr>
          <a:xfrm>
            <a:off x="167055" y="1573709"/>
            <a:ext cx="8976946" cy="707886"/>
          </a:xfrm>
          <a:prstGeom prst="rect">
            <a:avLst/>
          </a:prstGeom>
          <a:noFill/>
        </p:spPr>
        <p:txBody>
          <a:bodyPr wrap="square" rtlCol="0">
            <a:spAutoFit/>
          </a:bodyPr>
          <a:lstStyle/>
          <a:p>
            <a:pPr lvl="0" algn="ctr"/>
            <a:r>
              <a:rPr lang="en-US" sz="4000" b="1" dirty="0">
                <a:latin typeface="Verdana" panose="020B0604030504040204" pitchFamily="34" charset="0"/>
                <a:ea typeface="Verdana" panose="020B0604030504040204" pitchFamily="34" charset="0"/>
                <a:cs typeface="Verdana" panose="020B0604030504040204" pitchFamily="34" charset="0"/>
              </a:rPr>
              <a:t>CFWI RWSP Team Update</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1158"/>
            <a:ext cx="9143999" cy="1143000"/>
          </a:xfrm>
        </p:spPr>
        <p:txBody>
          <a:bodyPr>
            <a:noAutofit/>
          </a:bodyPr>
          <a:lstStyle/>
          <a:p>
            <a:r>
              <a:rPr lang="en-US" sz="3600" dirty="0"/>
              <a:t>CFWI RWSP Team Updates</a:t>
            </a:r>
          </a:p>
        </p:txBody>
      </p:sp>
      <p:sp>
        <p:nvSpPr>
          <p:cNvPr id="3" name="Content Placeholder 2"/>
          <p:cNvSpPr>
            <a:spLocks noGrp="1"/>
          </p:cNvSpPr>
          <p:nvPr>
            <p:ph idx="1"/>
          </p:nvPr>
        </p:nvSpPr>
        <p:spPr>
          <a:xfrm>
            <a:off x="302545" y="1443437"/>
            <a:ext cx="7108177" cy="4957363"/>
          </a:xfrm>
        </p:spPr>
        <p:txBody>
          <a:bodyPr/>
          <a:lstStyle/>
          <a:p>
            <a:pPr lvl="1">
              <a:lnSpc>
                <a:spcPct val="150000"/>
              </a:lnSpc>
              <a:spcBef>
                <a:spcPts val="0"/>
              </a:spcBef>
              <a:spcAft>
                <a:spcPts val="600"/>
              </a:spcAft>
            </a:pPr>
            <a:r>
              <a:rPr lang="en-US" sz="2400" dirty="0"/>
              <a:t>Schedule</a:t>
            </a:r>
          </a:p>
          <a:p>
            <a:pPr lvl="1">
              <a:lnSpc>
                <a:spcPct val="150000"/>
              </a:lnSpc>
              <a:spcBef>
                <a:spcPts val="0"/>
              </a:spcBef>
              <a:spcAft>
                <a:spcPts val="600"/>
              </a:spcAft>
            </a:pPr>
            <a:r>
              <a:rPr lang="en-US" sz="2400" dirty="0"/>
              <a:t>BEBR Update</a:t>
            </a:r>
          </a:p>
          <a:p>
            <a:pPr lvl="1">
              <a:lnSpc>
                <a:spcPct val="150000"/>
              </a:lnSpc>
              <a:spcBef>
                <a:spcPts val="0"/>
              </a:spcBef>
              <a:spcAft>
                <a:spcPts val="600"/>
              </a:spcAft>
            </a:pPr>
            <a:r>
              <a:rPr lang="en-US" sz="2400" dirty="0"/>
              <a:t>Website Update</a:t>
            </a:r>
          </a:p>
          <a:p>
            <a:pPr lvl="1">
              <a:lnSpc>
                <a:spcPct val="150000"/>
              </a:lnSpc>
              <a:spcBef>
                <a:spcPts val="0"/>
              </a:spcBef>
              <a:spcAft>
                <a:spcPts val="600"/>
              </a:spcAft>
            </a:pPr>
            <a:r>
              <a:rPr lang="en-US" sz="2400" dirty="0"/>
              <a:t>Agricultural Demands</a:t>
            </a:r>
          </a:p>
          <a:p>
            <a:pPr lvl="1">
              <a:lnSpc>
                <a:spcPct val="150000"/>
              </a:lnSpc>
              <a:spcBef>
                <a:spcPts val="0"/>
              </a:spcBef>
              <a:spcAft>
                <a:spcPts val="600"/>
              </a:spcAft>
            </a:pPr>
            <a:r>
              <a:rPr lang="en-US" sz="2400" dirty="0"/>
              <a:t>Next Steps</a:t>
            </a:r>
          </a:p>
          <a:p>
            <a:pPr lvl="1">
              <a:lnSpc>
                <a:spcPct val="150000"/>
              </a:lnSpc>
              <a:spcBef>
                <a:spcPts val="0"/>
              </a:spcBef>
              <a:spcAft>
                <a:spcPts val="600"/>
              </a:spcAft>
            </a:pPr>
            <a:r>
              <a:rPr lang="en-US" sz="2400" dirty="0"/>
              <a:t>Questions</a:t>
            </a:r>
          </a:p>
          <a:p>
            <a:pPr lvl="1">
              <a:lnSpc>
                <a:spcPct val="150000"/>
              </a:lnSpc>
              <a:spcBef>
                <a:spcPts val="0"/>
              </a:spcBef>
              <a:spcAft>
                <a:spcPts val="1200"/>
              </a:spcAft>
            </a:pPr>
            <a:endParaRPr lang="en-US" dirty="0"/>
          </a:p>
        </p:txBody>
      </p:sp>
      <p:sp>
        <p:nvSpPr>
          <p:cNvPr id="4" name="Slide Number Placeholder 3"/>
          <p:cNvSpPr>
            <a:spLocks noGrp="1"/>
          </p:cNvSpPr>
          <p:nvPr>
            <p:ph type="sldNum" sz="quarter" idx="11"/>
          </p:nvPr>
        </p:nvSpPr>
        <p:spPr>
          <a:xfrm>
            <a:off x="8839198" y="6499860"/>
            <a:ext cx="304800" cy="358140"/>
          </a:xfrm>
        </p:spPr>
        <p:txBody>
          <a:bodyPr/>
          <a:lstStyle/>
          <a:p>
            <a:fld id="{45AB09FF-E39C-476F-BFB6-FE0282D279FA}"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2468054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609600"/>
            <a:ext cx="8306719" cy="702365"/>
          </a:xfrm>
        </p:spPr>
        <p:txBody>
          <a:bodyPr/>
          <a:lstStyle/>
          <a:p>
            <a:r>
              <a:rPr lang="en-US" dirty="0"/>
              <a:t>Schedule</a:t>
            </a:r>
          </a:p>
        </p:txBody>
      </p:sp>
      <p:sp>
        <p:nvSpPr>
          <p:cNvPr id="3" name="Content Placeholder 2"/>
          <p:cNvSpPr>
            <a:spLocks noGrp="1"/>
          </p:cNvSpPr>
          <p:nvPr>
            <p:ph idx="1"/>
          </p:nvPr>
        </p:nvSpPr>
        <p:spPr>
          <a:xfrm>
            <a:off x="738553" y="1761400"/>
            <a:ext cx="7500572" cy="2118837"/>
          </a:xfrm>
        </p:spPr>
        <p:txBody>
          <a:bodyPr>
            <a:normAutofit fontScale="92500" lnSpcReduction="20000"/>
          </a:bodyPr>
          <a:lstStyle/>
          <a:p>
            <a:pPr marL="0" indent="0">
              <a:buNone/>
            </a:pPr>
            <a:r>
              <a:rPr lang="en-US" dirty="0"/>
              <a:t>Update the ECFT Model to better represent current and future hydrologic conditions in the CFWI Area to assist in planning and future regulatory applications</a:t>
            </a:r>
          </a:p>
          <a:p>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00269471"/>
              </p:ext>
            </p:extLst>
          </p:nvPr>
        </p:nvGraphicFramePr>
        <p:xfrm>
          <a:off x="374573" y="1418965"/>
          <a:ext cx="8232016" cy="5406806"/>
        </p:xfrm>
        <a:graphic>
          <a:graphicData uri="http://schemas.openxmlformats.org/drawingml/2006/table">
            <a:tbl>
              <a:tblPr firstRow="1" bandRow="1">
                <a:tableStyleId>{5C22544A-7EE6-4342-B048-85BDC9FD1C3A}</a:tableStyleId>
              </a:tblPr>
              <a:tblGrid>
                <a:gridCol w="2058004">
                  <a:extLst>
                    <a:ext uri="{9D8B030D-6E8A-4147-A177-3AD203B41FA5}">
                      <a16:colId xmlns:a16="http://schemas.microsoft.com/office/drawing/2014/main" val="3311208687"/>
                    </a:ext>
                  </a:extLst>
                </a:gridCol>
                <a:gridCol w="2058004">
                  <a:extLst>
                    <a:ext uri="{9D8B030D-6E8A-4147-A177-3AD203B41FA5}">
                      <a16:colId xmlns:a16="http://schemas.microsoft.com/office/drawing/2014/main" val="3481682341"/>
                    </a:ext>
                  </a:extLst>
                </a:gridCol>
                <a:gridCol w="2058004">
                  <a:extLst>
                    <a:ext uri="{9D8B030D-6E8A-4147-A177-3AD203B41FA5}">
                      <a16:colId xmlns:a16="http://schemas.microsoft.com/office/drawing/2014/main" val="1735307215"/>
                    </a:ext>
                  </a:extLst>
                </a:gridCol>
                <a:gridCol w="2058004">
                  <a:extLst>
                    <a:ext uri="{9D8B030D-6E8A-4147-A177-3AD203B41FA5}">
                      <a16:colId xmlns:a16="http://schemas.microsoft.com/office/drawing/2014/main" val="2826189130"/>
                    </a:ext>
                  </a:extLst>
                </a:gridCol>
              </a:tblGrid>
              <a:tr h="225565">
                <a:tc>
                  <a:txBody>
                    <a:bodyPr/>
                    <a:lstStyle/>
                    <a:p>
                      <a:pPr marL="0" marR="0" indent="0" algn="ctr">
                        <a:lnSpc>
                          <a:spcPct val="115000"/>
                        </a:lnSpc>
                        <a:spcBef>
                          <a:spcPts val="0"/>
                        </a:spcBef>
                        <a:spcAft>
                          <a:spcPts val="0"/>
                        </a:spcAft>
                      </a:pPr>
                      <a:r>
                        <a:rPr lang="en-US" sz="1200" b="1" dirty="0">
                          <a:solidFill>
                            <a:schemeClr val="tx1"/>
                          </a:solidFill>
                          <a:latin typeface="+mn-lt"/>
                        </a:rPr>
                        <a:t>2020</a:t>
                      </a:r>
                      <a:endParaRPr lang="en-US" sz="1200" b="1" dirty="0">
                        <a:solidFill>
                          <a:schemeClr val="tx1"/>
                        </a:solidFill>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l">
                        <a:lnSpc>
                          <a:spcPct val="115000"/>
                        </a:lnSpc>
                        <a:spcBef>
                          <a:spcPts val="0"/>
                        </a:spcBef>
                        <a:spcAft>
                          <a:spcPts val="0"/>
                        </a:spcAft>
                      </a:pPr>
                      <a:r>
                        <a:rPr lang="en-US" sz="1200" b="1" dirty="0">
                          <a:solidFill>
                            <a:schemeClr val="tx1"/>
                          </a:solidFill>
                          <a:latin typeface="+mn-lt"/>
                        </a:rPr>
                        <a:t>Key Components</a:t>
                      </a:r>
                      <a:endParaRPr lang="en-US" sz="1200" b="1" dirty="0">
                        <a:solidFill>
                          <a:schemeClr val="tx1"/>
                        </a:solidFill>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1"/>
                          </a:solidFill>
                          <a:latin typeface="+mn-lt"/>
                        </a:rPr>
                        <a:t>Start</a:t>
                      </a:r>
                      <a:endParaRPr lang="en-US" sz="1200" b="1" dirty="0">
                        <a:solidFill>
                          <a:schemeClr val="tx1"/>
                        </a:solidFill>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1"/>
                          </a:solidFill>
                          <a:latin typeface="+mn-lt"/>
                        </a:rPr>
                        <a:t>End</a:t>
                      </a:r>
                      <a:endParaRPr lang="en-US" sz="1200" b="1" dirty="0">
                        <a:solidFill>
                          <a:schemeClr val="tx1"/>
                        </a:solidFill>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2502804"/>
                  </a:ext>
                </a:extLst>
              </a:tr>
              <a:tr h="258989">
                <a:tc rowSpan="9">
                  <a:txBody>
                    <a:bodyPr/>
                    <a:lstStyle/>
                    <a:p>
                      <a:pPr marL="0" marR="0" algn="ctr">
                        <a:lnSpc>
                          <a:spcPct val="115000"/>
                        </a:lnSpc>
                        <a:spcBef>
                          <a:spcPts val="0"/>
                        </a:spcBef>
                        <a:spcAft>
                          <a:spcPts val="0"/>
                        </a:spcAft>
                      </a:pPr>
                      <a:r>
                        <a:rPr lang="en-US" sz="1200" b="1" dirty="0">
                          <a:latin typeface="+mn-lt"/>
                        </a:rPr>
                        <a:t>Regional Water Supply Plan</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445" marR="0" algn="l">
                        <a:lnSpc>
                          <a:spcPct val="115000"/>
                        </a:lnSpc>
                        <a:spcBef>
                          <a:spcPts val="0"/>
                        </a:spcBef>
                        <a:spcAft>
                          <a:spcPts val="0"/>
                        </a:spcAft>
                      </a:pPr>
                      <a:r>
                        <a:rPr lang="en-US" sz="1200" b="1" dirty="0">
                          <a:latin typeface="+mn-lt"/>
                        </a:rPr>
                        <a:t>ECFTX Model Completion</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0665" marR="0" algn="ctr">
                        <a:lnSpc>
                          <a:spcPct val="115000"/>
                        </a:lnSpc>
                        <a:spcBef>
                          <a:spcPts val="0"/>
                        </a:spcBef>
                        <a:spcAft>
                          <a:spcPts val="0"/>
                        </a:spcAft>
                      </a:pPr>
                      <a:r>
                        <a:rPr lang="en-US" sz="1200" b="1" dirty="0">
                          <a:latin typeface="+mn-lt"/>
                          <a:ea typeface="+mn-ea"/>
                          <a:cs typeface="+mn-cs"/>
                        </a:rPr>
                        <a:t>1/1/2015</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rPr>
                        <a:t>12/30/2017</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848467"/>
                  </a:ext>
                </a:extLst>
              </a:tr>
              <a:tr h="582837">
                <a:tc vMerge="1">
                  <a:txBody>
                    <a:bodyPr/>
                    <a:lstStyle/>
                    <a:p>
                      <a:endParaRPr lang="en-US"/>
                    </a:p>
                  </a:txBody>
                  <a:tcPr/>
                </a:tc>
                <a:tc>
                  <a:txBody>
                    <a:bodyPr/>
                    <a:lstStyle/>
                    <a:p>
                      <a:pPr marL="4445" marR="0" algn="l">
                        <a:lnSpc>
                          <a:spcPct val="115000"/>
                        </a:lnSpc>
                        <a:spcBef>
                          <a:spcPts val="0"/>
                        </a:spcBef>
                        <a:spcAft>
                          <a:spcPts val="0"/>
                        </a:spcAft>
                      </a:pPr>
                      <a:r>
                        <a:rPr lang="en-US" sz="1200" b="1" dirty="0">
                          <a:latin typeface="+mn-lt"/>
                        </a:rPr>
                        <a:t>Develop population and water demand projections – tabular and spatial</a:t>
                      </a:r>
                      <a:r>
                        <a:rPr lang="en-US" sz="1200" b="1" baseline="0" dirty="0">
                          <a:latin typeface="+mn-lt"/>
                        </a:rPr>
                        <a:t> distribution</a:t>
                      </a:r>
                      <a:r>
                        <a:rPr lang="en-US" sz="1200" b="1" dirty="0">
                          <a:latin typeface="+mn-lt"/>
                        </a:rPr>
                        <a:t> </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0665" marR="0" algn="ctr">
                        <a:lnSpc>
                          <a:spcPct val="115000"/>
                        </a:lnSpc>
                        <a:spcBef>
                          <a:spcPts val="0"/>
                        </a:spcBef>
                        <a:spcAft>
                          <a:spcPts val="0"/>
                        </a:spcAft>
                      </a:pPr>
                      <a:r>
                        <a:rPr lang="en-US" sz="1200" b="1" dirty="0">
                          <a:latin typeface="+mn-lt"/>
                          <a:ea typeface="Calibri"/>
                          <a:cs typeface="Times New Roman"/>
                        </a:rPr>
                        <a:t>1/1/2015</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12/31/2017</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5204124"/>
                  </a:ext>
                </a:extLst>
              </a:tr>
              <a:tr h="582837">
                <a:tc vMerge="1">
                  <a:txBody>
                    <a:bodyPr/>
                    <a:lstStyle/>
                    <a:p>
                      <a:endParaRPr lang="en-US"/>
                    </a:p>
                  </a:txBody>
                  <a:tcPr/>
                </a:tc>
                <a:tc>
                  <a:txBody>
                    <a:bodyPr/>
                    <a:lstStyle/>
                    <a:p>
                      <a:pPr marL="4445" marR="0" algn="l">
                        <a:lnSpc>
                          <a:spcPct val="115000"/>
                        </a:lnSpc>
                        <a:spcBef>
                          <a:spcPts val="0"/>
                        </a:spcBef>
                        <a:spcAft>
                          <a:spcPts val="0"/>
                        </a:spcAft>
                      </a:pPr>
                      <a:r>
                        <a:rPr lang="en-US" sz="1200" b="1" dirty="0">
                          <a:latin typeface="+mn-lt"/>
                          <a:ea typeface="Calibri"/>
                          <a:cs typeface="Times New Roman"/>
                        </a:rPr>
                        <a:t>Per Guiding Principle 3 – Develop consistent rules (Regulatory Team)</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0665" marR="0" algn="ctr">
                        <a:lnSpc>
                          <a:spcPct val="115000"/>
                        </a:lnSpc>
                        <a:spcBef>
                          <a:spcPts val="0"/>
                        </a:spcBef>
                        <a:spcAft>
                          <a:spcPts val="0"/>
                        </a:spcAft>
                      </a:pPr>
                      <a:r>
                        <a:rPr lang="en-US" sz="1200" b="1" dirty="0">
                          <a:latin typeface="+mn-lt"/>
                          <a:ea typeface="Calibri"/>
                          <a:cs typeface="Times New Roman"/>
                        </a:rPr>
                        <a:t>4/1/2016</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12/31/2016</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929904"/>
                  </a:ext>
                </a:extLst>
              </a:tr>
              <a:tr h="582837">
                <a:tc vMerge="1">
                  <a:txBody>
                    <a:bodyPr/>
                    <a:lstStyle/>
                    <a:p>
                      <a:endParaRPr lang="en-US"/>
                    </a:p>
                  </a:txBody>
                  <a:tcPr/>
                </a:tc>
                <a:tc>
                  <a:txBody>
                    <a:bodyPr/>
                    <a:lstStyle/>
                    <a:p>
                      <a:pPr marL="0" marR="0" algn="l">
                        <a:lnSpc>
                          <a:spcPct val="115000"/>
                        </a:lnSpc>
                        <a:spcBef>
                          <a:spcPts val="0"/>
                        </a:spcBef>
                        <a:spcAft>
                          <a:spcPts val="0"/>
                        </a:spcAft>
                      </a:pPr>
                      <a:r>
                        <a:rPr lang="en-US" sz="1200" b="1" dirty="0">
                          <a:latin typeface="+mn-lt"/>
                        </a:rPr>
                        <a:t>Update water conservation and</a:t>
                      </a:r>
                      <a:r>
                        <a:rPr lang="en-US" sz="1200" b="1" baseline="0" dirty="0">
                          <a:latin typeface="+mn-lt"/>
                        </a:rPr>
                        <a:t> reclaimed water </a:t>
                      </a:r>
                      <a:r>
                        <a:rPr lang="en-US" sz="1200" b="1" dirty="0">
                          <a:latin typeface="+mn-lt"/>
                        </a:rPr>
                        <a:t>estimates</a:t>
                      </a:r>
                      <a:r>
                        <a:rPr lang="en-US" sz="1200" b="1" baseline="0" dirty="0">
                          <a:latin typeface="+mn-lt"/>
                        </a:rPr>
                        <a:t> and options</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0665" marR="0" algn="ctr">
                        <a:lnSpc>
                          <a:spcPct val="115000"/>
                        </a:lnSpc>
                        <a:spcBef>
                          <a:spcPts val="0"/>
                        </a:spcBef>
                        <a:spcAft>
                          <a:spcPts val="0"/>
                        </a:spcAft>
                      </a:pPr>
                      <a:r>
                        <a:rPr lang="en-US" sz="1200" b="1" dirty="0">
                          <a:latin typeface="+mn-lt"/>
                          <a:ea typeface="Calibri"/>
                          <a:cs typeface="Times New Roman"/>
                        </a:rPr>
                        <a:t>4/1/2016</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12/31/2018</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3285687"/>
                  </a:ext>
                </a:extLst>
              </a:tr>
              <a:tr h="582837">
                <a:tc vMerge="1">
                  <a:txBody>
                    <a:bodyPr/>
                    <a:lstStyle/>
                    <a:p>
                      <a:endParaRPr lang="en-US"/>
                    </a:p>
                  </a:txBody>
                  <a:tcPr/>
                </a:tc>
                <a:tc>
                  <a:txBody>
                    <a:bodyPr/>
                    <a:lstStyle/>
                    <a:p>
                      <a:pPr marL="0" marR="0" algn="l">
                        <a:lnSpc>
                          <a:spcPct val="115000"/>
                        </a:lnSpc>
                        <a:spcBef>
                          <a:spcPts val="0"/>
                        </a:spcBef>
                        <a:spcAft>
                          <a:spcPts val="0"/>
                        </a:spcAft>
                      </a:pPr>
                      <a:r>
                        <a:rPr lang="en-US" sz="1200" b="1" dirty="0">
                          <a:latin typeface="+mn-lt"/>
                        </a:rPr>
                        <a:t>Update water supply</a:t>
                      </a:r>
                      <a:r>
                        <a:rPr lang="en-US" sz="1200" b="1" baseline="0" dirty="0">
                          <a:latin typeface="+mn-lt"/>
                        </a:rPr>
                        <a:t> and water resource </a:t>
                      </a:r>
                      <a:r>
                        <a:rPr lang="en-US" sz="1200" b="1" dirty="0">
                          <a:latin typeface="+mn-lt"/>
                        </a:rPr>
                        <a:t>development project options </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1935" marR="0" algn="ctr">
                        <a:lnSpc>
                          <a:spcPct val="115000"/>
                        </a:lnSpc>
                        <a:spcBef>
                          <a:spcPts val="0"/>
                        </a:spcBef>
                        <a:spcAft>
                          <a:spcPts val="0"/>
                        </a:spcAft>
                      </a:pPr>
                      <a:r>
                        <a:rPr lang="en-US" sz="1200" b="1" dirty="0">
                          <a:latin typeface="+mn-lt"/>
                        </a:rPr>
                        <a:t>12/15/2017</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rPr>
                        <a:t>8/16/2018</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8539800"/>
                  </a:ext>
                </a:extLst>
              </a:tr>
              <a:tr h="507745">
                <a:tc vMerge="1">
                  <a:txBody>
                    <a:bodyPr/>
                    <a:lstStyle/>
                    <a:p>
                      <a:endParaRPr lang="en-US"/>
                    </a:p>
                  </a:txBody>
                  <a:tcPr/>
                </a:tc>
                <a:tc>
                  <a:txBody>
                    <a:bodyPr/>
                    <a:lstStyle/>
                    <a:p>
                      <a:pPr marL="4445" marR="0" indent="0" algn="l" defTabSz="914400" rtl="0" eaLnBrk="1" fontAlgn="auto" latinLnBrk="0" hangingPunct="1">
                        <a:lnSpc>
                          <a:spcPct val="115000"/>
                        </a:lnSpc>
                        <a:spcBef>
                          <a:spcPts val="0"/>
                        </a:spcBef>
                        <a:spcAft>
                          <a:spcPts val="0"/>
                        </a:spcAft>
                        <a:buClrTx/>
                        <a:buSzTx/>
                        <a:buFontTx/>
                        <a:buNone/>
                        <a:tabLst/>
                        <a:defRPr/>
                      </a:pPr>
                      <a:r>
                        <a:rPr lang="en-US" sz="1200" b="1" dirty="0">
                          <a:latin typeface="+mn-lt"/>
                        </a:rPr>
                        <a:t>Evaluate and assess water sources</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1935" marR="0" algn="ctr">
                        <a:lnSpc>
                          <a:spcPct val="115000"/>
                        </a:lnSpc>
                        <a:spcBef>
                          <a:spcPts val="0"/>
                        </a:spcBef>
                        <a:spcAft>
                          <a:spcPts val="0"/>
                        </a:spcAft>
                      </a:pPr>
                      <a:r>
                        <a:rPr lang="en-US" sz="1200" b="1" dirty="0">
                          <a:latin typeface="+mn-lt"/>
                          <a:ea typeface="Calibri"/>
                          <a:cs typeface="Times New Roman"/>
                        </a:rPr>
                        <a:t>12/31/2017</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rPr>
                        <a:t>9/8/2018</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782817"/>
                  </a:ext>
                </a:extLst>
              </a:tr>
              <a:tr h="715673">
                <a:tc vMerge="1">
                  <a:txBody>
                    <a:bodyPr/>
                    <a:lstStyle/>
                    <a:p>
                      <a:endParaRPr lang="en-US"/>
                    </a:p>
                  </a:txBody>
                  <a:tcPr/>
                </a:tc>
                <a:tc>
                  <a:txBody>
                    <a:bodyPr/>
                    <a:lstStyle/>
                    <a:p>
                      <a:pPr marL="4445" marR="0" algn="l">
                        <a:lnSpc>
                          <a:spcPct val="115000"/>
                        </a:lnSpc>
                        <a:spcBef>
                          <a:spcPts val="0"/>
                        </a:spcBef>
                        <a:spcAft>
                          <a:spcPts val="0"/>
                        </a:spcAft>
                      </a:pPr>
                      <a:r>
                        <a:rPr lang="en-US" sz="1200" b="1" dirty="0">
                          <a:latin typeface="+mn-lt"/>
                        </a:rPr>
                        <a:t>Produce Draft 2020 Regional Water Supply Plan (first internal</a:t>
                      </a:r>
                      <a:r>
                        <a:rPr lang="en-US" sz="1200" b="1" baseline="0" dirty="0">
                          <a:latin typeface="+mn-lt"/>
                        </a:rPr>
                        <a:t> draft 6/4/2019) </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1935" marR="0" algn="ctr">
                        <a:lnSpc>
                          <a:spcPct val="115000"/>
                        </a:lnSpc>
                        <a:spcBef>
                          <a:spcPts val="0"/>
                        </a:spcBef>
                        <a:spcAft>
                          <a:spcPts val="0"/>
                        </a:spcAft>
                      </a:pPr>
                      <a:r>
                        <a:rPr lang="en-US" sz="1200" b="1" dirty="0">
                          <a:latin typeface="+mn-lt"/>
                          <a:ea typeface="Calibri"/>
                          <a:cs typeface="Times New Roman"/>
                        </a:rPr>
                        <a:t>4/30/2019</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10/9/2020</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8261407"/>
                  </a:ext>
                </a:extLst>
              </a:tr>
              <a:tr h="777116">
                <a:tc vMerge="1">
                  <a:txBody>
                    <a:bodyPr/>
                    <a:lstStyle/>
                    <a:p>
                      <a:endParaRPr lang="en-US"/>
                    </a:p>
                  </a:txBody>
                  <a:tcPr/>
                </a:tc>
                <a:tc>
                  <a:txBody>
                    <a:bodyPr/>
                    <a:lstStyle/>
                    <a:p>
                      <a:pPr marL="4445" marR="0" algn="l">
                        <a:lnSpc>
                          <a:spcPct val="115000"/>
                        </a:lnSpc>
                        <a:spcBef>
                          <a:spcPts val="0"/>
                        </a:spcBef>
                        <a:spcAft>
                          <a:spcPts val="0"/>
                        </a:spcAft>
                      </a:pPr>
                      <a:r>
                        <a:rPr lang="en-US" sz="1200" b="1" dirty="0">
                          <a:latin typeface="+mn-lt"/>
                        </a:rPr>
                        <a:t>Conduct public workshops and meetings on the Draft 2020 Regional Water Supply Plan</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1935" marR="0" algn="ctr">
                        <a:lnSpc>
                          <a:spcPct val="115000"/>
                        </a:lnSpc>
                        <a:spcBef>
                          <a:spcPts val="0"/>
                        </a:spcBef>
                        <a:spcAft>
                          <a:spcPts val="0"/>
                        </a:spcAft>
                      </a:pPr>
                      <a:r>
                        <a:rPr lang="en-US" sz="1200" b="1" dirty="0">
                          <a:latin typeface="+mn-lt"/>
                          <a:ea typeface="Calibri"/>
                          <a:cs typeface="Times New Roman"/>
                        </a:rPr>
                        <a:t>2/03/2020</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10/20/2020</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180939"/>
                  </a:ext>
                </a:extLst>
              </a:tr>
              <a:tr h="333842">
                <a:tc vMerge="1">
                  <a:txBody>
                    <a:bodyPr/>
                    <a:lstStyle/>
                    <a:p>
                      <a:endParaRPr lang="en-US"/>
                    </a:p>
                  </a:txBody>
                  <a:tcPr/>
                </a:tc>
                <a:tc>
                  <a:txBody>
                    <a:bodyPr/>
                    <a:lstStyle/>
                    <a:p>
                      <a:pPr marL="4445" marR="0" algn="l">
                        <a:lnSpc>
                          <a:spcPct val="115000"/>
                        </a:lnSpc>
                        <a:spcBef>
                          <a:spcPts val="0"/>
                        </a:spcBef>
                        <a:spcAft>
                          <a:spcPts val="0"/>
                        </a:spcAft>
                      </a:pPr>
                      <a:r>
                        <a:rPr lang="en-US" sz="1200" b="1" dirty="0">
                          <a:latin typeface="+mn-lt"/>
                        </a:rPr>
                        <a:t>Governing Board</a:t>
                      </a:r>
                      <a:r>
                        <a:rPr lang="en-US" sz="1200" b="1" baseline="0" dirty="0">
                          <a:latin typeface="+mn-lt"/>
                        </a:rPr>
                        <a:t> Approvals</a:t>
                      </a:r>
                      <a:endParaRPr lang="en-US" sz="1200" b="1" dirty="0">
                        <a:latin typeface="+mn-lt"/>
                        <a:ea typeface="Calibri"/>
                        <a:cs typeface="Times New Roman"/>
                      </a:endParaRP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1935" marR="0" algn="ctr">
                        <a:lnSpc>
                          <a:spcPct val="115000"/>
                        </a:lnSpc>
                        <a:spcBef>
                          <a:spcPts val="0"/>
                        </a:spcBef>
                        <a:spcAft>
                          <a:spcPts val="0"/>
                        </a:spcAft>
                      </a:pPr>
                      <a:r>
                        <a:rPr lang="en-US" sz="1200" b="1" dirty="0">
                          <a:latin typeface="+mn-lt"/>
                          <a:ea typeface="Calibri"/>
                          <a:cs typeface="Times New Roman"/>
                        </a:rPr>
                        <a:t>10/13/2020</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mn-lt"/>
                          <a:ea typeface="Calibri"/>
                          <a:cs typeface="Times New Roman"/>
                        </a:rPr>
                        <a:t>10/20/2020</a:t>
                      </a:r>
                    </a:p>
                  </a:txBody>
                  <a:tcPr marL="22882" marR="228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950039"/>
                  </a:ext>
                </a:extLst>
              </a:tr>
            </a:tbl>
          </a:graphicData>
        </a:graphic>
      </p:graphicFrame>
      <p:sp>
        <p:nvSpPr>
          <p:cNvPr id="5" name="Slide Number Placeholder 4"/>
          <p:cNvSpPr>
            <a:spLocks noGrp="1"/>
          </p:cNvSpPr>
          <p:nvPr>
            <p:ph type="sldNum" sz="quarter" idx="11"/>
          </p:nvPr>
        </p:nvSpPr>
        <p:spPr>
          <a:xfrm>
            <a:off x="8846820" y="6507480"/>
            <a:ext cx="297180" cy="350520"/>
          </a:xfrm>
        </p:spPr>
        <p:txBody>
          <a:bodyPr/>
          <a:lstStyle/>
          <a:p>
            <a:fld id="{45AB09FF-E39C-476F-BFB6-FE0282D279FA}" type="slidenum">
              <a:rPr lang="en-US" smtClean="0">
                <a:solidFill>
                  <a:schemeClr val="tx1"/>
                </a:solidFill>
              </a:rPr>
              <a:pPr/>
              <a:t>3</a:t>
            </a:fld>
            <a:endParaRPr lang="en-US" dirty="0">
              <a:solidFill>
                <a:schemeClr val="tx1"/>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1158"/>
            <a:ext cx="9143999" cy="1143000"/>
          </a:xfrm>
        </p:spPr>
        <p:txBody>
          <a:bodyPr>
            <a:noAutofit/>
          </a:bodyPr>
          <a:lstStyle/>
          <a:p>
            <a:r>
              <a:rPr lang="en-US" dirty="0"/>
              <a:t>BEBR Status</a:t>
            </a:r>
          </a:p>
        </p:txBody>
      </p:sp>
      <p:sp>
        <p:nvSpPr>
          <p:cNvPr id="3" name="Content Placeholder 2"/>
          <p:cNvSpPr>
            <a:spLocks noGrp="1"/>
          </p:cNvSpPr>
          <p:nvPr>
            <p:ph idx="1"/>
          </p:nvPr>
        </p:nvSpPr>
        <p:spPr>
          <a:xfrm>
            <a:off x="445168" y="1710990"/>
            <a:ext cx="8329864" cy="4676273"/>
          </a:xfrm>
        </p:spPr>
        <p:txBody>
          <a:bodyPr/>
          <a:lstStyle/>
          <a:p>
            <a:pPr>
              <a:spcBef>
                <a:spcPts val="0"/>
              </a:spcBef>
              <a:spcAft>
                <a:spcPts val="1200"/>
              </a:spcAft>
            </a:pPr>
            <a:r>
              <a:rPr lang="en-US" dirty="0"/>
              <a:t>Parcel level population for CFWI</a:t>
            </a:r>
          </a:p>
          <a:p>
            <a:pPr>
              <a:spcBef>
                <a:spcPts val="0"/>
              </a:spcBef>
              <a:spcAft>
                <a:spcPts val="1200"/>
              </a:spcAft>
            </a:pPr>
            <a:r>
              <a:rPr lang="en-US" dirty="0"/>
              <a:t>Contract executed March 27, 2017</a:t>
            </a:r>
          </a:p>
          <a:p>
            <a:pPr>
              <a:spcBef>
                <a:spcPts val="0"/>
              </a:spcBef>
              <a:spcAft>
                <a:spcPts val="1200"/>
              </a:spcAft>
            </a:pPr>
            <a:r>
              <a:rPr lang="en-US" dirty="0"/>
              <a:t>Project schedule of 7 months</a:t>
            </a:r>
          </a:p>
          <a:p>
            <a:pPr>
              <a:spcBef>
                <a:spcPts val="0"/>
              </a:spcBef>
              <a:spcAft>
                <a:spcPts val="1200"/>
              </a:spcAft>
            </a:pPr>
            <a:r>
              <a:rPr lang="en-US" dirty="0"/>
              <a:t>Final deliverable October 31, 2017</a:t>
            </a:r>
          </a:p>
          <a:p>
            <a:pPr lvl="1">
              <a:spcBef>
                <a:spcPts val="0"/>
              </a:spcBef>
              <a:spcAft>
                <a:spcPts val="1200"/>
              </a:spcAft>
            </a:pPr>
            <a:endParaRPr lang="en-US" dirty="0"/>
          </a:p>
        </p:txBody>
      </p:sp>
      <p:sp>
        <p:nvSpPr>
          <p:cNvPr id="4" name="Slide Number Placeholder 3"/>
          <p:cNvSpPr>
            <a:spLocks noGrp="1"/>
          </p:cNvSpPr>
          <p:nvPr>
            <p:ph type="sldNum" sz="quarter" idx="11"/>
          </p:nvPr>
        </p:nvSpPr>
        <p:spPr>
          <a:xfrm>
            <a:off x="8823958" y="6516105"/>
            <a:ext cx="320040" cy="341895"/>
          </a:xfrm>
        </p:spPr>
        <p:txBody>
          <a:bodyPr/>
          <a:lstStyle/>
          <a:p>
            <a:fld id="{45AB09FF-E39C-476F-BFB6-FE0282D279FA}"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36817577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1158"/>
            <a:ext cx="9143999" cy="1143000"/>
          </a:xfrm>
        </p:spPr>
        <p:txBody>
          <a:bodyPr>
            <a:noAutofit/>
          </a:bodyPr>
          <a:lstStyle/>
          <a:p>
            <a:r>
              <a:rPr lang="en-US" dirty="0"/>
              <a:t>Website Update</a:t>
            </a:r>
          </a:p>
        </p:txBody>
      </p:sp>
      <p:sp>
        <p:nvSpPr>
          <p:cNvPr id="5" name="Content Placeholder 2"/>
          <p:cNvSpPr txBox="1">
            <a:spLocks/>
          </p:cNvSpPr>
          <p:nvPr/>
        </p:nvSpPr>
        <p:spPr bwMode="auto">
          <a:xfrm>
            <a:off x="224924" y="1515978"/>
            <a:ext cx="2447826" cy="4645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SzPct val="80000"/>
              <a:buFont typeface="Wingdings" pitchFamily="2" charset="2"/>
              <a:buChar char="n"/>
              <a:defRPr sz="3200">
                <a:solidFill>
                  <a:schemeClr val="tx1"/>
                </a:solidFill>
                <a:latin typeface="Verdana"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a:solidFill>
                  <a:schemeClr val="tx1"/>
                </a:solidFill>
                <a:latin typeface="Verdana" pitchFamily="34" charset="0"/>
                <a:cs typeface="Arial" pitchFamily="34" charset="0"/>
              </a:defRPr>
            </a:lvl2pPr>
            <a:lvl3pPr marL="1143000" indent="-228600" algn="l" rtl="0" eaLnBrk="1" fontAlgn="base" hangingPunct="1">
              <a:spcBef>
                <a:spcPct val="20000"/>
              </a:spcBef>
              <a:spcAft>
                <a:spcPct val="0"/>
              </a:spcAft>
              <a:buSzPct val="120000"/>
              <a:buChar char="•"/>
              <a:defRPr sz="2400">
                <a:solidFill>
                  <a:schemeClr val="tx1"/>
                </a:solidFill>
                <a:latin typeface="Verdana" pitchFamily="34" charset="0"/>
                <a:cs typeface="Arial" pitchFamily="34" charset="0"/>
              </a:defRPr>
            </a:lvl3pPr>
            <a:lvl4pPr marL="1600200" indent="-228600" algn="l" rtl="0" eaLnBrk="1" fontAlgn="base" hangingPunct="1">
              <a:spcBef>
                <a:spcPct val="20000"/>
              </a:spcBef>
              <a:spcAft>
                <a:spcPct val="0"/>
              </a:spcAft>
              <a:buChar char="–"/>
              <a:defRPr sz="2000">
                <a:solidFill>
                  <a:schemeClr val="tx1"/>
                </a:solidFill>
                <a:latin typeface="Verdana" pitchFamily="34" charset="0"/>
                <a:cs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Verdana" pitchFamily="34" charset="0"/>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000" kern="0" dirty="0"/>
              <a:t>Change basics tab to reflect current CFWI news and happenings    </a:t>
            </a:r>
          </a:p>
          <a:p>
            <a:pPr lvl="1"/>
            <a:endParaRPr lang="en-US" kern="0" dirty="0"/>
          </a:p>
          <a:p>
            <a:endParaRPr lang="en-US" kern="0" dirty="0"/>
          </a:p>
        </p:txBody>
      </p:sp>
      <p:sp>
        <p:nvSpPr>
          <p:cNvPr id="3" name="Slide Number Placeholder 2"/>
          <p:cNvSpPr>
            <a:spLocks noGrp="1"/>
          </p:cNvSpPr>
          <p:nvPr>
            <p:ph type="sldNum" sz="quarter" idx="11"/>
          </p:nvPr>
        </p:nvSpPr>
        <p:spPr>
          <a:xfrm>
            <a:off x="8839198" y="6560820"/>
            <a:ext cx="304800" cy="297180"/>
          </a:xfrm>
        </p:spPr>
        <p:txBody>
          <a:bodyPr/>
          <a:lstStyle/>
          <a:p>
            <a:fld id="{45AB09FF-E39C-476F-BFB6-FE0282D279FA}" type="slidenum">
              <a:rPr lang="en-US" smtClean="0">
                <a:solidFill>
                  <a:schemeClr val="tx1"/>
                </a:solidFill>
              </a:rPr>
              <a:pPr/>
              <a:t>5</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2825150" y="1515978"/>
            <a:ext cx="6166448" cy="4796589"/>
          </a:xfrm>
          <a:prstGeom prst="rect">
            <a:avLst/>
          </a:prstGeom>
        </p:spPr>
      </p:pic>
    </p:spTree>
    <p:extLst>
      <p:ext uri="{BB962C8B-B14F-4D97-AF65-F5344CB8AC3E}">
        <p14:creationId xmlns:p14="http://schemas.microsoft.com/office/powerpoint/2010/main" val="291896037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02105"/>
            <a:ext cx="9143999" cy="1143000"/>
          </a:xfrm>
        </p:spPr>
        <p:txBody>
          <a:bodyPr>
            <a:noAutofit/>
          </a:bodyPr>
          <a:lstStyle/>
          <a:p>
            <a:r>
              <a:rPr lang="en-US" dirty="0"/>
              <a:t>Water Demand Methods for Planning</a:t>
            </a:r>
            <a:br>
              <a:rPr lang="en-US" dirty="0"/>
            </a:br>
            <a:r>
              <a:rPr lang="en-US" sz="2800" dirty="0"/>
              <a:t>Agricultural</a:t>
            </a:r>
            <a:endParaRPr lang="en-US" dirty="0"/>
          </a:p>
        </p:txBody>
      </p:sp>
      <p:sp>
        <p:nvSpPr>
          <p:cNvPr id="3" name="Content Placeholder 2"/>
          <p:cNvSpPr>
            <a:spLocks noGrp="1"/>
          </p:cNvSpPr>
          <p:nvPr>
            <p:ph idx="1"/>
          </p:nvPr>
        </p:nvSpPr>
        <p:spPr>
          <a:xfrm>
            <a:off x="445168" y="2630905"/>
            <a:ext cx="8329864" cy="3756358"/>
          </a:xfrm>
        </p:spPr>
        <p:txBody>
          <a:bodyPr/>
          <a:lstStyle/>
          <a:p>
            <a:pPr>
              <a:spcBef>
                <a:spcPts val="0"/>
              </a:spcBef>
              <a:spcAft>
                <a:spcPts val="1200"/>
              </a:spcAft>
            </a:pPr>
            <a:r>
              <a:rPr lang="en-US" dirty="0"/>
              <a:t>FSAID IV acreage and water demand projections in CFWI planning area (373.709, F.S.)</a:t>
            </a:r>
          </a:p>
          <a:p>
            <a:pPr>
              <a:spcBef>
                <a:spcPts val="0"/>
              </a:spcBef>
              <a:spcAft>
                <a:spcPts val="1200"/>
              </a:spcAft>
            </a:pPr>
            <a:r>
              <a:rPr lang="en-US" dirty="0"/>
              <a:t>Incorporate North Ranch Sector Plan</a:t>
            </a:r>
          </a:p>
          <a:p>
            <a:pPr>
              <a:spcBef>
                <a:spcPts val="0"/>
              </a:spcBef>
              <a:spcAft>
                <a:spcPts val="1200"/>
              </a:spcAft>
            </a:pPr>
            <a:r>
              <a:rPr lang="en-US" dirty="0"/>
              <a:t>Monthly time series generated with AFSIRS</a:t>
            </a:r>
          </a:p>
          <a:p>
            <a:pPr lvl="1">
              <a:spcBef>
                <a:spcPts val="0"/>
              </a:spcBef>
              <a:spcAft>
                <a:spcPts val="1200"/>
              </a:spcAft>
            </a:pPr>
            <a:endParaRPr lang="en-US" dirty="0"/>
          </a:p>
        </p:txBody>
      </p:sp>
      <p:sp>
        <p:nvSpPr>
          <p:cNvPr id="4" name="Slide Number Placeholder 3"/>
          <p:cNvSpPr>
            <a:spLocks noGrp="1"/>
          </p:cNvSpPr>
          <p:nvPr>
            <p:ph type="sldNum" sz="quarter" idx="11"/>
          </p:nvPr>
        </p:nvSpPr>
        <p:spPr>
          <a:xfrm>
            <a:off x="8823958" y="6516105"/>
            <a:ext cx="320040" cy="341895"/>
          </a:xfrm>
        </p:spPr>
        <p:txBody>
          <a:bodyPr/>
          <a:lstStyle/>
          <a:p>
            <a:fld id="{45AB09FF-E39C-476F-BFB6-FE0282D279FA}"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19039754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245660" y="1644316"/>
            <a:ext cx="8679975" cy="4451684"/>
          </a:xfrm>
        </p:spPr>
        <p:txBody>
          <a:bodyPr/>
          <a:lstStyle/>
          <a:p>
            <a:r>
              <a:rPr lang="en-US" dirty="0"/>
              <a:t>Finalize water demand projections in CFWI</a:t>
            </a:r>
          </a:p>
          <a:p>
            <a:r>
              <a:rPr lang="en-US" dirty="0"/>
              <a:t>Water demand projections outside CFWI</a:t>
            </a:r>
          </a:p>
          <a:p>
            <a:r>
              <a:rPr lang="en-US" dirty="0"/>
              <a:t>Workshop on projections – Nov/Dec</a:t>
            </a:r>
          </a:p>
          <a:p>
            <a:r>
              <a:rPr lang="en-US" dirty="0"/>
              <a:t>Begin update to AWS projects</a:t>
            </a:r>
          </a:p>
          <a:p>
            <a:r>
              <a:rPr lang="en-US" dirty="0"/>
              <a:t>Develop outline for RWSP </a:t>
            </a:r>
          </a:p>
          <a:p>
            <a:r>
              <a:rPr lang="en-US" dirty="0"/>
              <a:t>Draft initial RWSP chapters</a:t>
            </a:r>
          </a:p>
        </p:txBody>
      </p:sp>
      <p:sp>
        <p:nvSpPr>
          <p:cNvPr id="4" name="Slide Number Placeholder 3"/>
          <p:cNvSpPr>
            <a:spLocks noGrp="1"/>
          </p:cNvSpPr>
          <p:nvPr>
            <p:ph type="sldNum" sz="quarter" idx="11"/>
          </p:nvPr>
        </p:nvSpPr>
        <p:spPr>
          <a:xfrm>
            <a:off x="8704028" y="6494228"/>
            <a:ext cx="439972" cy="363772"/>
          </a:xfrm>
        </p:spPr>
        <p:txBody>
          <a:bodyPr/>
          <a:lstStyle/>
          <a:p>
            <a:fld id="{45AB09FF-E39C-476F-BFB6-FE0282D279FA}" type="slidenum">
              <a:rPr lang="en-US" smtClean="0">
                <a:solidFill>
                  <a:schemeClr val="tx1"/>
                </a:solidFill>
              </a:rPr>
              <a:pPr/>
              <a:t>7</a:t>
            </a:fld>
            <a:endParaRPr lang="en-US" dirty="0">
              <a:solidFill>
                <a:schemeClr val="tx1"/>
              </a:solidFill>
            </a:endParaRPr>
          </a:p>
        </p:txBody>
      </p:sp>
    </p:spTree>
    <p:extLst>
      <p:ext uri="{BB962C8B-B14F-4D97-AF65-F5344CB8AC3E}">
        <p14:creationId xmlns:p14="http://schemas.microsoft.com/office/powerpoint/2010/main" val="7931041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82377"/>
            <a:ext cx="9143999" cy="1644817"/>
          </a:xfrm>
        </p:spPr>
        <p:txBody>
          <a:bodyPr>
            <a:noAutofit/>
          </a:bodyPr>
          <a:lstStyle/>
          <a:p>
            <a:r>
              <a:rPr lang="en-US" dirty="0"/>
              <a:t>Questions?</a:t>
            </a:r>
          </a:p>
        </p:txBody>
      </p:sp>
      <p:sp>
        <p:nvSpPr>
          <p:cNvPr id="3" name="Slide Number Placeholder 2"/>
          <p:cNvSpPr>
            <a:spLocks noGrp="1"/>
          </p:cNvSpPr>
          <p:nvPr>
            <p:ph type="sldNum" sz="quarter" idx="11"/>
          </p:nvPr>
        </p:nvSpPr>
        <p:spPr>
          <a:xfrm>
            <a:off x="8724899" y="6515100"/>
            <a:ext cx="419100" cy="342900"/>
          </a:xfrm>
        </p:spPr>
        <p:txBody>
          <a:bodyPr/>
          <a:lstStyle/>
          <a:p>
            <a:fld id="{45AB09FF-E39C-476F-BFB6-FE0282D279FA}" type="slidenum">
              <a:rPr lang="en-US" smtClean="0">
                <a:solidFill>
                  <a:schemeClr val="tx1"/>
                </a:solidFill>
              </a:rPr>
              <a:pPr/>
              <a:t>8</a:t>
            </a:fld>
            <a:endParaRPr lang="en-US" dirty="0">
              <a:solidFill>
                <a:schemeClr val="tx1"/>
              </a:solidFill>
            </a:endParaRPr>
          </a:p>
        </p:txBody>
      </p:sp>
    </p:spTree>
    <p:extLst>
      <p:ext uri="{BB962C8B-B14F-4D97-AF65-F5344CB8AC3E}">
        <p14:creationId xmlns:p14="http://schemas.microsoft.com/office/powerpoint/2010/main" val="1517905563"/>
      </p:ext>
    </p:extLst>
  </p:cSld>
  <p:clrMapOvr>
    <a:masterClrMapping/>
  </p:clrMapOvr>
  <p:transition/>
</p:sld>
</file>

<file path=ppt/theme/theme1.xml><?xml version="1.0" encoding="utf-8"?>
<a:theme xmlns:a="http://schemas.openxmlformats.org/drawingml/2006/main" name="CFCA_Modeling_Wkshop">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Central Florida Water Initiative Template</Template>
  <TotalTime>96335</TotalTime>
  <Words>1110</Words>
  <Application>Microsoft Office PowerPoint</Application>
  <PresentationFormat>On-screen Show (4:3)</PresentationFormat>
  <Paragraphs>92</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Tahoma</vt:lpstr>
      <vt:lpstr>Times</vt:lpstr>
      <vt:lpstr>Times New Roman</vt:lpstr>
      <vt:lpstr>Verdana</vt:lpstr>
      <vt:lpstr>Vrinda</vt:lpstr>
      <vt:lpstr>Wingdings</vt:lpstr>
      <vt:lpstr>CFCA_Modeling_Wkshop</vt:lpstr>
      <vt:lpstr>PowerPoint Presentation</vt:lpstr>
      <vt:lpstr>CFWI RWSP Team Updates</vt:lpstr>
      <vt:lpstr>Schedule</vt:lpstr>
      <vt:lpstr>BEBR Status</vt:lpstr>
      <vt:lpstr>Website Update</vt:lpstr>
      <vt:lpstr>Water Demand Methods for Planning Agricultural</vt:lpstr>
      <vt:lpstr>Next Steps</vt:lpstr>
      <vt:lpstr>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aowos</dc:creator>
  <cp:lastModifiedBy>Tammy Bader</cp:lastModifiedBy>
  <cp:revision>3284</cp:revision>
  <cp:lastPrinted>2017-07-07T12:51:44Z</cp:lastPrinted>
  <dcterms:created xsi:type="dcterms:W3CDTF">2010-12-19T19:42:12Z</dcterms:created>
  <dcterms:modified xsi:type="dcterms:W3CDTF">2017-07-10T15:14:12Z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